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7D0473-8409-6345-890E-EFDA958B5CBC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3491AE-F5D3-1841-92A7-A9C9EDF5BE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Petri </a:t>
            </a:r>
            <a:r>
              <a:rPr lang="en-US" dirty="0" err="1" smtClean="0"/>
              <a:t>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4112" y="121920"/>
            <a:ext cx="4796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  <a:buFontTx/>
              <a:buNone/>
            </a:pPr>
            <a:r>
              <a:rPr lang="en-CA" sz="1000" dirty="0"/>
              <a:t>Slides contain material from </a:t>
            </a:r>
            <a:r>
              <a:rPr lang="en-CA" sz="100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pPr>
              <a:buClrTx/>
              <a:buFontTx/>
              <a:buNone/>
            </a:pPr>
            <a:r>
              <a:rPr lang="en-CA" sz="1000" dirty="0"/>
              <a:t>Developed by </a:t>
            </a:r>
            <a:r>
              <a:rPr lang="en-CA" sz="1000" dirty="0" err="1"/>
              <a:t>Wil</a:t>
            </a:r>
            <a:r>
              <a:rPr lang="en-CA" sz="1000" dirty="0"/>
              <a:t> van der Aalst, Michael Adams, Arthur </a:t>
            </a:r>
            <a:r>
              <a:rPr lang="en-CA" sz="1000" dirty="0" err="1"/>
              <a:t>ter</a:t>
            </a:r>
            <a:r>
              <a:rPr lang="en-CA" sz="1000" dirty="0"/>
              <a:t> Hofstede, Nick </a:t>
            </a:r>
            <a:r>
              <a:rPr lang="en-CA" sz="1000" dirty="0" err="1" smtClean="0"/>
              <a:t>Russel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586969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Nets: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683" y="4627502"/>
            <a:ext cx="8153400" cy="2065890"/>
          </a:xfrm>
        </p:spPr>
        <p:txBody>
          <a:bodyPr/>
          <a:lstStyle/>
          <a:p>
            <a:pPr>
              <a:spcBef>
                <a:spcPts val="600"/>
              </a:spcBef>
              <a:buClrTx/>
              <a:buNone/>
            </a:pPr>
            <a:r>
              <a:rPr lang="en-CA" sz="2400" dirty="0">
                <a:solidFill>
                  <a:srgbClr val="000000"/>
                </a:solidFill>
                <a:latin typeface="+mj-lt"/>
              </a:rPr>
              <a:t>P = ...</a:t>
            </a:r>
          </a:p>
          <a:p>
            <a:pPr>
              <a:spcBef>
                <a:spcPts val="600"/>
              </a:spcBef>
              <a:buClrTx/>
              <a:buNone/>
            </a:pPr>
            <a:r>
              <a:rPr lang="en-CA" sz="2400" dirty="0">
                <a:solidFill>
                  <a:srgbClr val="000000"/>
                </a:solidFill>
                <a:latin typeface="+mj-lt"/>
              </a:rPr>
              <a:t>T = …</a:t>
            </a:r>
          </a:p>
          <a:p>
            <a:pPr>
              <a:spcBef>
                <a:spcPts val="600"/>
              </a:spcBef>
              <a:buClrTx/>
              <a:buNone/>
            </a:pPr>
            <a:r>
              <a:rPr lang="en-CA" sz="2400" dirty="0">
                <a:solidFill>
                  <a:srgbClr val="000000"/>
                </a:solidFill>
                <a:latin typeface="+mj-lt"/>
              </a:rPr>
              <a:t>F = ...</a:t>
            </a:r>
          </a:p>
          <a:p>
            <a:pPr>
              <a:spcBef>
                <a:spcPts val="600"/>
              </a:spcBef>
              <a:buClrTx/>
              <a:buNone/>
            </a:pPr>
            <a:r>
              <a:rPr lang="en-CA" sz="2400" dirty="0">
                <a:solidFill>
                  <a:srgbClr val="000000"/>
                </a:solidFill>
                <a:latin typeface="+mj-lt"/>
              </a:rPr>
              <a:t>t</a:t>
            </a:r>
            <a:r>
              <a:rPr lang="en-CA" sz="2400" baseline="-25000" dirty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= … ;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t</a:t>
            </a:r>
            <a:r>
              <a:rPr lang="en-CA" sz="2400" baseline="-25000" dirty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 = … ;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p</a:t>
            </a:r>
            <a:r>
              <a:rPr lang="en-CA" sz="2400" baseline="-25000" dirty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 = … ; p</a:t>
            </a:r>
            <a:r>
              <a:rPr lang="en-CA" sz="2400" baseline="-25000" dirty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+mj-lt"/>
              </a:rPr>
              <a:t>= ...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11646" y="1713295"/>
            <a:ext cx="5453063" cy="2689225"/>
            <a:chOff x="1164" y="1013"/>
            <a:chExt cx="4017" cy="190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3598" y="1277"/>
              <a:ext cx="0" cy="525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1957" y="1330"/>
              <a:ext cx="631" cy="631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2592" y="1476"/>
              <a:ext cx="948" cy="1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164" y="1383"/>
              <a:ext cx="631" cy="629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4550" y="1542"/>
              <a:ext cx="631" cy="631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98" y="2016"/>
              <a:ext cx="0" cy="524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746" y="2651"/>
              <a:ext cx="525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 flipV="1">
              <a:off x="2477" y="1848"/>
              <a:ext cx="1074" cy="4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3651" y="1489"/>
              <a:ext cx="948" cy="20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>
              <a:off x="3588" y="2016"/>
              <a:ext cx="1021" cy="31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 flipV="1">
              <a:off x="1578" y="2007"/>
              <a:ext cx="280" cy="59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1693" y="1963"/>
              <a:ext cx="260" cy="63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2106" y="1963"/>
              <a:ext cx="175" cy="63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376" y="1013"/>
              <a:ext cx="3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p1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 flipH="1">
              <a:off x="2062" y="1013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p2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2308" y="2492"/>
              <a:ext cx="22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t1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3598" y="1119"/>
              <a:ext cx="2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t2</a:t>
              </a: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3629" y="2387"/>
              <a:ext cx="22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t3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750" y="1225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CA">
                  <a:solidFill>
                    <a:srgbClr val="000000"/>
                  </a:solidFill>
                  <a:latin typeface="Times New Roman" charset="0"/>
                </a:rPr>
                <a:t>p3</a:t>
              </a: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4868" y="2163"/>
              <a:ext cx="0" cy="75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011" y="2651"/>
              <a:ext cx="0" cy="26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2011" y="2916"/>
              <a:ext cx="2853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8143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Markings assign tokens (graphically represented as black dots) to places; they represent the state of the system</a:t>
            </a:r>
          </a:p>
          <a:p>
            <a:endParaRPr lang="en-US" dirty="0" smtClean="0"/>
          </a:p>
          <a:p>
            <a:r>
              <a:rPr lang="en-US" dirty="0" smtClean="0"/>
              <a:t>Formally a marking M of a Petri net N=(P, T, F) is the assignments of the number of tokens for each place in the Petri net.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94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025447"/>
          </a:xfrm>
        </p:spPr>
        <p:txBody>
          <a:bodyPr/>
          <a:lstStyle/>
          <a:p>
            <a:r>
              <a:rPr lang="en-US" dirty="0" smtClean="0"/>
              <a:t>The marking below is {(p</a:t>
            </a:r>
            <a:r>
              <a:rPr lang="en-US" baseline="-25000" dirty="0" smtClean="0"/>
              <a:t>1</a:t>
            </a:r>
            <a:r>
              <a:rPr lang="en-US" dirty="0" smtClean="0"/>
              <a:t>,1),(p</a:t>
            </a:r>
            <a:r>
              <a:rPr lang="en-US" baseline="-25000" dirty="0" smtClean="0"/>
              <a:t>2</a:t>
            </a:r>
            <a:r>
              <a:rPr lang="en-US" dirty="0" smtClean="0"/>
              <a:t>,2),(p</a:t>
            </a:r>
            <a:r>
              <a:rPr lang="en-US" baseline="-25000" dirty="0" smtClean="0"/>
              <a:t>3</a:t>
            </a:r>
            <a:r>
              <a:rPr lang="en-US" dirty="0" smtClean="0"/>
              <a:t>,0)}. This can be shortened to p</a:t>
            </a:r>
            <a:r>
              <a:rPr lang="en-US" baseline="-25000" dirty="0" smtClean="0"/>
              <a:t>1 </a:t>
            </a:r>
            <a:r>
              <a:rPr lang="en-US" dirty="0" smtClean="0"/>
              <a:t>+ 2p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6577013" y="2806277"/>
            <a:ext cx="839788" cy="839787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5738813" y="2892002"/>
            <a:ext cx="1588" cy="671512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4057651" y="2806277"/>
            <a:ext cx="839787" cy="839787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454151" y="2806277"/>
            <a:ext cx="839787" cy="839787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049588" y="2892002"/>
            <a:ext cx="1588" cy="671512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293938" y="3225377"/>
            <a:ext cx="75565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049588" y="3225377"/>
            <a:ext cx="1008063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899026" y="3225377"/>
            <a:ext cx="83978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738813" y="3225377"/>
            <a:ext cx="83978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1706563" y="3058689"/>
            <a:ext cx="252413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394201" y="3311102"/>
            <a:ext cx="252412" cy="252412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225926" y="2972964"/>
            <a:ext cx="252412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628776" y="3644477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p1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4232276" y="3644477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p2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6753226" y="3644477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2648" y="4334232"/>
            <a:ext cx="8153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SzPct val="60000"/>
              <a:buFont typeface="Wingdings" charset="2"/>
              <a:buChar char=""/>
            </a:pPr>
            <a:r>
              <a:rPr lang="en-AU" sz="2800" dirty="0" smtClean="0">
                <a:solidFill>
                  <a:srgbClr val="000000"/>
                </a:solidFill>
              </a:rPr>
              <a:t>A marking M is “greater or equal” than a marking M' (M</a:t>
            </a:r>
            <a:r>
              <a:rPr lang="en-AU" sz="2800" dirty="0" smtClean="0">
                <a:solidFill>
                  <a:srgbClr val="000000"/>
                </a:solidFill>
                <a:cs typeface="Times New Roman" charset="0"/>
              </a:rPr>
              <a:t>≥M')</a:t>
            </a:r>
            <a:r>
              <a:rPr lang="en-AU" sz="2800" dirty="0" smtClean="0">
                <a:solidFill>
                  <a:srgbClr val="000000"/>
                </a:solidFill>
              </a:rPr>
              <a:t> if, for all places, the number of tokens on a place in M is greater or equal than the number of tokens on that place in M' (Analogous for “greater”, M&gt;M')</a:t>
            </a:r>
          </a:p>
          <a:p>
            <a:pPr marL="285750" indent="-285750">
              <a:buFont typeface="Courier New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Enabled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Transitions can change a marking by </a:t>
            </a:r>
            <a:r>
              <a:rPr lang="en-US" b="1" dirty="0" smtClean="0"/>
              <a:t>firing</a:t>
            </a:r>
            <a:endParaRPr lang="en-US" dirty="0" smtClean="0"/>
          </a:p>
          <a:p>
            <a:r>
              <a:rPr lang="en-US" dirty="0" smtClean="0"/>
              <a:t>Only </a:t>
            </a:r>
            <a:r>
              <a:rPr lang="en-US" b="1" dirty="0" smtClean="0"/>
              <a:t>enabled</a:t>
            </a:r>
            <a:r>
              <a:rPr lang="en-US" dirty="0" smtClean="0"/>
              <a:t> transitions may </a:t>
            </a:r>
            <a:r>
              <a:rPr lang="en-US" b="1" dirty="0" smtClean="0"/>
              <a:t>fire</a:t>
            </a:r>
            <a:r>
              <a:rPr lang="en-US" dirty="0" smtClean="0"/>
              <a:t>.</a:t>
            </a:r>
          </a:p>
          <a:p>
            <a:pPr lvl="2"/>
            <a:r>
              <a:rPr lang="en-US" sz="2400" dirty="0" smtClean="0"/>
              <a:t>A transition is </a:t>
            </a:r>
            <a:r>
              <a:rPr lang="en-US" sz="2400" b="1" dirty="0" smtClean="0"/>
              <a:t>enabled </a:t>
            </a:r>
            <a:r>
              <a:rPr lang="en-US" sz="2400" dirty="0" smtClean="0"/>
              <a:t>if each of its input places contains at least one token</a:t>
            </a:r>
          </a:p>
          <a:p>
            <a:r>
              <a:rPr lang="en-US" dirty="0" smtClean="0"/>
              <a:t>In a marking, any enabled transition may </a:t>
            </a:r>
            <a:r>
              <a:rPr lang="en-US" b="1" dirty="0" smtClean="0"/>
              <a:t>fire</a:t>
            </a:r>
          </a:p>
          <a:p>
            <a:pPr lvl="2"/>
            <a:r>
              <a:rPr lang="en-US" sz="2400" dirty="0" smtClean="0"/>
              <a:t>Randomly chosen, or user may choose</a:t>
            </a:r>
          </a:p>
          <a:p>
            <a:r>
              <a:rPr lang="en-US" dirty="0" smtClean="0"/>
              <a:t>When a transition fires, a token is removed from each of its input places and a token is produced for each of its output places</a:t>
            </a:r>
          </a:p>
          <a:p>
            <a:pPr lvl="2"/>
            <a:r>
              <a:rPr lang="en-US" sz="2400" dirty="0" smtClean="0"/>
              <a:t>The number of tokens in the Petri Net can increase or decrease!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856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Firing a Transition: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5961" y="5814987"/>
            <a:ext cx="8153400" cy="10430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dirty="0" smtClean="0"/>
              <a:t>     Before				 After??</a:t>
            </a:r>
            <a:endParaRPr lang="en-US" dirty="0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1892299" y="2139156"/>
            <a:ext cx="839787" cy="839787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563811" y="3818731"/>
            <a:ext cx="839788" cy="1587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>
            <a:off x="2102641" y="3818731"/>
            <a:ext cx="897732" cy="8397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397124" y="2978943"/>
            <a:ext cx="503237" cy="7556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3051174" y="2978943"/>
            <a:ext cx="452437" cy="7556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152774" y="2139156"/>
            <a:ext cx="839787" cy="839787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984499" y="3818731"/>
            <a:ext cx="1587" cy="9239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984499" y="3818731"/>
            <a:ext cx="839787" cy="9239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1473199" y="4658518"/>
            <a:ext cx="839787" cy="839788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2563811" y="4742656"/>
            <a:ext cx="839788" cy="839787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656011" y="4658518"/>
            <a:ext cx="839788" cy="839788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5419724" y="2139156"/>
            <a:ext cx="3017837" cy="3436937"/>
            <a:chOff x="3673" y="1323"/>
            <a:chExt cx="1901" cy="2165"/>
          </a:xfrm>
        </p:grpSpPr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3938" y="1323"/>
              <a:ext cx="525" cy="525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361" y="2381"/>
              <a:ext cx="525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H="1">
              <a:off x="4062" y="2381"/>
              <a:ext cx="570" cy="57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4256" y="1852"/>
              <a:ext cx="313" cy="47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H="1">
              <a:off x="4669" y="1852"/>
              <a:ext cx="280" cy="47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4732" y="1323"/>
              <a:ext cx="525" cy="525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4626" y="2381"/>
              <a:ext cx="0" cy="57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4626" y="2381"/>
              <a:ext cx="525" cy="57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3673" y="2910"/>
              <a:ext cx="525" cy="525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4361" y="2963"/>
              <a:ext cx="525" cy="525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5049" y="2910"/>
              <a:ext cx="525" cy="525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715961" y="3398043"/>
            <a:ext cx="839788" cy="839788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4748211" y="3398043"/>
            <a:ext cx="839788" cy="839788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1641474" y="3734593"/>
            <a:ext cx="83978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1641474" y="3902868"/>
            <a:ext cx="83978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5672136" y="3734593"/>
            <a:ext cx="8397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5672136" y="3902868"/>
            <a:ext cx="8397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2397124" y="2474118"/>
            <a:ext cx="252412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1976436" y="2474118"/>
            <a:ext cx="252413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968374" y="3734593"/>
            <a:ext cx="252412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3489324" y="2474118"/>
            <a:ext cx="252412" cy="252413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1808161" y="4910931"/>
            <a:ext cx="252413" cy="252412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59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Firing Transitions: Further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01" y="2875486"/>
            <a:ext cx="8819116" cy="217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929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Petri nets describe the </a:t>
            </a:r>
            <a:r>
              <a:rPr lang="en-US" b="1" dirty="0" err="1" smtClean="0"/>
              <a:t>behaviour</a:t>
            </a:r>
            <a:r>
              <a:rPr lang="en-US" dirty="0" smtClean="0"/>
              <a:t> of a system (e.g. that of a business process)</a:t>
            </a:r>
          </a:p>
          <a:p>
            <a:r>
              <a:rPr lang="en-US" b="1" dirty="0" err="1" smtClean="0"/>
              <a:t>Behaviour</a:t>
            </a:r>
            <a:r>
              <a:rPr lang="en-US" dirty="0" smtClean="0"/>
              <a:t> is the set of possible sequences of transitions (e.g. activities in a business process)</a:t>
            </a:r>
          </a:p>
          <a:p>
            <a:r>
              <a:rPr lang="en-US" dirty="0" smtClean="0"/>
              <a:t>When modeling a business process</a:t>
            </a:r>
          </a:p>
          <a:p>
            <a:pPr lvl="2"/>
            <a:r>
              <a:rPr lang="en-US" sz="2400" dirty="0" smtClean="0"/>
              <a:t>Focus on the transitions	</a:t>
            </a:r>
          </a:p>
          <a:p>
            <a:pPr lvl="2"/>
            <a:r>
              <a:rPr lang="en-US" sz="2400" dirty="0" smtClean="0"/>
              <a:t>Interpreting (e.g. naming) the places and tokens is not important. They are only there to ensure the desired sequence of transitions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1905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Trace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 trace is a sequence of transition firings</a:t>
            </a:r>
          </a:p>
          <a:p>
            <a:r>
              <a:rPr lang="en-CA" dirty="0" smtClean="0"/>
              <a:t>Example: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The sequence t1 t2 t4 t5 t6 t7 is a valid trace for this model</a:t>
            </a:r>
          </a:p>
          <a:p>
            <a:r>
              <a:rPr lang="en-CA" dirty="0" smtClean="0"/>
              <a:t>The sequence t1 t2 t3 t7 </a:t>
            </a:r>
            <a:r>
              <a:rPr lang="en-CA" dirty="0" err="1" smtClean="0"/>
              <a:t>t7</a:t>
            </a:r>
            <a:r>
              <a:rPr lang="en-CA" dirty="0" smtClean="0"/>
              <a:t> t6 is not a valid trace for this model</a:t>
            </a:r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2683736"/>
            <a:ext cx="819150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643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A Petri net model </a:t>
            </a:r>
            <a:r>
              <a:rPr lang="en-CA" i="1" u="sng" dirty="0" smtClean="0"/>
              <a:t>correctly</a:t>
            </a:r>
            <a:r>
              <a:rPr lang="en-CA" dirty="0" smtClean="0"/>
              <a:t> </a:t>
            </a:r>
            <a:r>
              <a:rPr lang="en-CA" i="1" u="sng" dirty="0" smtClean="0"/>
              <a:t>describes</a:t>
            </a:r>
            <a:r>
              <a:rPr lang="en-CA" dirty="0" smtClean="0"/>
              <a:t> the intended system behaviour if and only if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CA" dirty="0" smtClean="0"/>
              <a:t>All valid traces for the model are really possible behaviour for the intended system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CA" dirty="0" smtClean="0"/>
              <a:t>All invalid traces for the model are really impossible behaviour for the intended system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CA" dirty="0" smtClean="0"/>
              <a:t>All really possible behaviour for the intended system are valid traces in the model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CA" dirty="0" smtClean="0"/>
              <a:t>All really impossible behaviour for the intended system are invalid traces in the model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6093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Candy Vending Machine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 Petri Net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0260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able to use Petri Nets to model simple business processes</a:t>
            </a:r>
          </a:p>
          <a:p>
            <a:endParaRPr lang="en-US" dirty="0"/>
          </a:p>
          <a:p>
            <a:r>
              <a:rPr lang="en-US" dirty="0" smtClean="0"/>
              <a:t>Understand the process execution semantics of simple Plate/Transition Petri Nets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774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CA" sz="2800" dirty="0" smtClean="0">
              <a:cs typeface="Arial Unicode MS" charset="0"/>
            </a:endParaRPr>
          </a:p>
          <a:p>
            <a:pPr marL="0" indent="0" algn="ctr">
              <a:buNone/>
            </a:pPr>
            <a:r>
              <a:rPr lang="en-CA" sz="2800" dirty="0" err="1" smtClean="0">
                <a:cs typeface="Arial Unicode MS" charset="0"/>
              </a:rPr>
              <a:t>Reisig</a:t>
            </a:r>
            <a:r>
              <a:rPr lang="en-CA" sz="2800" dirty="0">
                <a:cs typeface="Arial Unicode MS" charset="0"/>
              </a:rPr>
              <a:t>, W. and </a:t>
            </a:r>
            <a:r>
              <a:rPr lang="en-CA" sz="2800" dirty="0" err="1">
                <a:cs typeface="Arial Unicode MS" charset="0"/>
              </a:rPr>
              <a:t>Rozenberg</a:t>
            </a:r>
            <a:r>
              <a:rPr lang="en-CA" sz="2800" dirty="0">
                <a:cs typeface="Arial Unicode MS" charset="0"/>
              </a:rPr>
              <a:t>, G. (1998) Information introduction to Petri Nets. In: </a:t>
            </a:r>
            <a:r>
              <a:rPr lang="en-CA" sz="2800" dirty="0" err="1">
                <a:cs typeface="Arial Unicode MS" charset="0"/>
              </a:rPr>
              <a:t>Reisig</a:t>
            </a:r>
            <a:r>
              <a:rPr lang="en-CA" sz="2800" dirty="0">
                <a:cs typeface="Arial Unicode MS" charset="0"/>
              </a:rPr>
              <a:t>, W. And </a:t>
            </a:r>
            <a:r>
              <a:rPr lang="en-CA" sz="2800" dirty="0" err="1">
                <a:cs typeface="Arial Unicode MS" charset="0"/>
              </a:rPr>
              <a:t>Rozenberg</a:t>
            </a:r>
            <a:r>
              <a:rPr lang="en-CA" sz="2800" dirty="0">
                <a:cs typeface="Arial Unicode MS" charset="0"/>
              </a:rPr>
              <a:t>, G. (eds.) </a:t>
            </a:r>
            <a:r>
              <a:rPr lang="en-CA" sz="2800" i="1" dirty="0">
                <a:cs typeface="Arial Unicode MS" charset="0"/>
              </a:rPr>
              <a:t>Lectures on Petri Nets – Advances in Petri Nets. Lecture Notes on Computer Science, </a:t>
            </a:r>
            <a:r>
              <a:rPr lang="en-CA" sz="2800" dirty="0">
                <a:cs typeface="Arial Unicode MS" charset="0"/>
              </a:rPr>
              <a:t>Volume 1491, Springer </a:t>
            </a:r>
            <a:r>
              <a:rPr lang="en-CA" sz="2800" dirty="0" err="1">
                <a:cs typeface="Arial Unicode MS" charset="0"/>
              </a:rPr>
              <a:t>Verlag</a:t>
            </a:r>
            <a:r>
              <a:rPr lang="en-CA" sz="2800" dirty="0">
                <a:cs typeface="Arial Unicode MS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26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Technique for the description and analysis of concurrent systems</a:t>
            </a:r>
          </a:p>
          <a:p>
            <a:r>
              <a:rPr lang="en-US" dirty="0" smtClean="0"/>
              <a:t>Benefits:</a:t>
            </a:r>
          </a:p>
          <a:p>
            <a:pPr lvl="2"/>
            <a:r>
              <a:rPr lang="en-US" sz="2400" dirty="0" smtClean="0"/>
              <a:t>Graphical notation</a:t>
            </a:r>
          </a:p>
          <a:p>
            <a:pPr lvl="2"/>
            <a:r>
              <a:rPr lang="en-US" sz="2400" dirty="0" smtClean="0"/>
              <a:t>Formal</a:t>
            </a:r>
          </a:p>
          <a:p>
            <a:pPr lvl="2"/>
            <a:r>
              <a:rPr lang="en-US" sz="2400" dirty="0" smtClean="0"/>
              <a:t>Based of a few simple concepts, yet expressive</a:t>
            </a:r>
          </a:p>
          <a:p>
            <a:pPr lvl="2"/>
            <a:r>
              <a:rPr lang="en-US" sz="2400" dirty="0" smtClean="0"/>
              <a:t>Many analysis techniques exist</a:t>
            </a:r>
          </a:p>
          <a:p>
            <a:r>
              <a:rPr lang="en-US" dirty="0" smtClean="0"/>
              <a:t>Many extensions and variants have been defined over the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64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7" y="228600"/>
            <a:ext cx="8351877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for Workflow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two main uses of Petri nets for workflows:</a:t>
            </a:r>
          </a:p>
          <a:p>
            <a:pPr lvl="2"/>
            <a:r>
              <a:rPr lang="en-US" sz="2400" dirty="0" smtClean="0"/>
              <a:t>Specifications of workflows</a:t>
            </a:r>
          </a:p>
          <a:p>
            <a:pPr lvl="2"/>
            <a:r>
              <a:rPr lang="en-US" sz="2400" dirty="0" smtClean="0"/>
              <a:t>Formal analysis of workflows (semantics, analysis of important properties)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4557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Nets: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4588"/>
          </a:xfrm>
        </p:spPr>
        <p:txBody>
          <a:bodyPr/>
          <a:lstStyle/>
          <a:p>
            <a:r>
              <a:rPr lang="en-US" dirty="0" smtClean="0"/>
              <a:t>Petri Nets consist of </a:t>
            </a:r>
            <a:r>
              <a:rPr lang="en-US" b="1" dirty="0" smtClean="0"/>
              <a:t>places</a:t>
            </a:r>
            <a:r>
              <a:rPr lang="en-US" dirty="0" smtClean="0"/>
              <a:t> and </a:t>
            </a:r>
            <a:r>
              <a:rPr lang="en-US" b="1" dirty="0" smtClean="0"/>
              <a:t>transitions</a:t>
            </a:r>
            <a:endParaRPr lang="en-US" dirty="0" smtClean="0"/>
          </a:p>
          <a:p>
            <a:r>
              <a:rPr lang="en-US" dirty="0" smtClean="0"/>
              <a:t>Places and transitions are connected by arrows (arcs) and </a:t>
            </a:r>
            <a:r>
              <a:rPr lang="en-US" b="1" dirty="0" smtClean="0"/>
              <a:t>must alternate each other</a:t>
            </a:r>
            <a:endParaRPr lang="en-US" dirty="0" smtClean="0"/>
          </a:p>
          <a:p>
            <a:r>
              <a:rPr lang="en-US" dirty="0" smtClean="0"/>
              <a:t>Places are represented by circles, transitions by thick bars or boxes</a:t>
            </a:r>
          </a:p>
          <a:p>
            <a:r>
              <a:rPr lang="en-US" dirty="0" smtClean="0"/>
              <a:t>Formally a Petri net N is a triple (P, T, F) where</a:t>
            </a:r>
          </a:p>
          <a:p>
            <a:pPr lvl="2"/>
            <a:r>
              <a:rPr lang="en-US" sz="2400" dirty="0" smtClean="0"/>
              <a:t>P is a finite set of places</a:t>
            </a:r>
          </a:p>
          <a:p>
            <a:pPr lvl="2"/>
            <a:r>
              <a:rPr lang="en-US" sz="2400" dirty="0" smtClean="0"/>
              <a:t>T is a finite set of transitions</a:t>
            </a:r>
            <a:endParaRPr lang="en-US" sz="2100" dirty="0" smtClean="0"/>
          </a:p>
          <a:p>
            <a:pPr lvl="2"/>
            <a:r>
              <a:rPr lang="en-CA" sz="2400" dirty="0">
                <a:cs typeface="Arial Unicode MS" charset="0"/>
              </a:rPr>
              <a:t>F </a:t>
            </a:r>
            <a:r>
              <a:rPr lang="en-CA" sz="2400" dirty="0" smtClean="0">
                <a:cs typeface="Arial Unicode MS" charset="0"/>
                <a:sym typeface="Symbol" panose="05050102010706020507" pitchFamily="18" charset="2"/>
              </a:rPr>
              <a:t></a:t>
            </a:r>
            <a:r>
              <a:rPr lang="en-CA" sz="2400" dirty="0" smtClean="0">
                <a:cs typeface="Arial Unicode MS" charset="0"/>
              </a:rPr>
              <a:t>  </a:t>
            </a:r>
            <a:r>
              <a:rPr lang="en-CA" sz="2400" dirty="0">
                <a:cs typeface="Arial Unicode MS" charset="0"/>
              </a:rPr>
              <a:t>(P x T </a:t>
            </a:r>
            <a:r>
              <a:rPr lang="en-CA" sz="2400" dirty="0" smtClean="0">
                <a:cs typeface="Arial Unicode MS" charset="0"/>
                <a:sym typeface="Symbol" panose="05050102010706020507" pitchFamily="18" charset="2"/>
              </a:rPr>
              <a:t></a:t>
            </a:r>
            <a:r>
              <a:rPr lang="en-CA" sz="2400" dirty="0" smtClean="0">
                <a:cs typeface="Arial Unicode MS" charset="0"/>
              </a:rPr>
              <a:t> </a:t>
            </a:r>
            <a:r>
              <a:rPr lang="en-CA" sz="2400" dirty="0">
                <a:cs typeface="Arial Unicode MS" charset="0"/>
              </a:rPr>
              <a:t>T x P) is the flow relation (“the arrows”</a:t>
            </a:r>
            <a:r>
              <a:rPr lang="en-CA" sz="2400" dirty="0" smtClean="0">
                <a:cs typeface="Arial Unicode MS" charset="0"/>
              </a:rPr>
              <a:t>)</a:t>
            </a:r>
            <a:endParaRPr lang="en-CA" sz="2400" dirty="0"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98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Nets: Graphical Symbols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07511" y="2372770"/>
            <a:ext cx="1461332" cy="1533457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63714" y="2374397"/>
            <a:ext cx="1422203" cy="138715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234910" y="2374397"/>
            <a:ext cx="0" cy="138878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48564" y="4083052"/>
            <a:ext cx="7122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	Place				   Transition			 Arc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764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Nets: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Pre- and post-sets of places are defined as:</a:t>
            </a:r>
          </a:p>
          <a:p>
            <a:pPr lvl="2"/>
            <a:r>
              <a:rPr lang="en-CA" sz="2400" dirty="0">
                <a:latin typeface="+mj-lt"/>
                <a:cs typeface="Arial Unicode MS" charset="0"/>
              </a:rPr>
              <a:t>p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= {t </a:t>
            </a:r>
            <a:r>
              <a:rPr lang="en-CA" sz="2400" dirty="0" smtClean="0">
                <a:latin typeface="+mj-lt"/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T | (p, t)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F},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p = {t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T | (t, p)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F</a:t>
            </a:r>
            <a:r>
              <a:rPr lang="en-CA" sz="2400" dirty="0" smtClean="0">
                <a:latin typeface="+mj-lt"/>
                <a:cs typeface="Arial Unicode MS" charset="0"/>
              </a:rPr>
              <a:t>}</a:t>
            </a:r>
            <a:endParaRPr lang="en-US" sz="2400" dirty="0" smtClean="0">
              <a:latin typeface="+mj-lt"/>
            </a:endParaRPr>
          </a:p>
          <a:p>
            <a:endParaRPr lang="en-US" dirty="0"/>
          </a:p>
          <a:p>
            <a:r>
              <a:rPr lang="en-US" dirty="0" smtClean="0"/>
              <a:t>Pre- and post-sets of transitions are defined as:</a:t>
            </a:r>
          </a:p>
          <a:p>
            <a:pPr lvl="2"/>
            <a:r>
              <a:rPr lang="en-CA" sz="2400" dirty="0">
                <a:latin typeface="+mj-lt"/>
                <a:cs typeface="Arial Unicode MS" charset="0"/>
              </a:rPr>
              <a:t>t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= {p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P | (t, p)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F},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t = {p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P | (p, t)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</a:t>
            </a:r>
            <a:r>
              <a:rPr lang="en-CA" sz="2400" dirty="0" smtClean="0">
                <a:latin typeface="+mj-lt"/>
                <a:cs typeface="Arial Unicode MS" charset="0"/>
              </a:rPr>
              <a:t> </a:t>
            </a:r>
            <a:r>
              <a:rPr lang="en-CA" sz="2400" dirty="0">
                <a:latin typeface="+mj-lt"/>
                <a:cs typeface="Arial Unicode MS" charset="0"/>
              </a:rPr>
              <a:t>F}</a:t>
            </a:r>
          </a:p>
          <a:p>
            <a:pPr marL="685800" lvl="2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770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Petri Net: Example</a:t>
            </a:r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365173" y="1888331"/>
            <a:ext cx="1587" cy="839787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760085" y="2140743"/>
            <a:ext cx="1008063" cy="1008063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768148" y="2126456"/>
            <a:ext cx="1511300" cy="5349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1760085" y="3401218"/>
            <a:ext cx="1008063" cy="1008063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960610" y="3232943"/>
            <a:ext cx="1008063" cy="1008063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960610" y="1972468"/>
            <a:ext cx="1008063" cy="1008063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4365173" y="2812256"/>
            <a:ext cx="1587" cy="839787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2684010" y="2461418"/>
            <a:ext cx="1595438" cy="11239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4365173" y="2309018"/>
            <a:ext cx="1597025" cy="1682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4365173" y="3148806"/>
            <a:ext cx="1597025" cy="4206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4433435" y="3904456"/>
            <a:ext cx="1543050" cy="3365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H="1" flipV="1">
            <a:off x="2753860" y="3972718"/>
            <a:ext cx="1543050" cy="2841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2768148" y="3132931"/>
            <a:ext cx="1511300" cy="7032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347335" y="2056606"/>
            <a:ext cx="5254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p1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1263198" y="3569493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p2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4522335" y="1850231"/>
            <a:ext cx="4492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t1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457248" y="2645568"/>
            <a:ext cx="4492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t2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3868285" y="3736181"/>
            <a:ext cx="4492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t3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6975023" y="2140743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p3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6975023" y="3401218"/>
            <a:ext cx="52546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CA" sz="2700">
                <a:solidFill>
                  <a:srgbClr val="000000"/>
                </a:solidFill>
                <a:latin typeface="Times New Roman" charset="0"/>
              </a:rPr>
              <a:t>p4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2648" y="4633494"/>
            <a:ext cx="81534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P = {p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4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T = {t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</a:t>
            </a:r>
          </a:p>
          <a:p>
            <a:pPr>
              <a:spcBef>
                <a:spcPts val="600"/>
              </a:spcBef>
            </a:pP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F = {(p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4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4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), (t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)}</a:t>
            </a:r>
          </a:p>
          <a:p>
            <a:pPr>
              <a:spcBef>
                <a:spcPts val="600"/>
              </a:spcBef>
            </a:pP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= {p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};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= {p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};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= {t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};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= </a:t>
            </a:r>
            <a:r>
              <a:rPr lang="en-CA" sz="2400" dirty="0" smtClean="0">
                <a:cs typeface="Arial Unicode MS" charset="0"/>
                <a:sym typeface="Symbol" panose="05050102010706020507" pitchFamily="18" charset="2"/>
              </a:rPr>
              <a:t>{}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; p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CA" sz="2400" dirty="0">
                <a:cs typeface="Arial Unicode MS" charset="0"/>
                <a:sym typeface="Symbol" panose="05050102010706020507" pitchFamily="18" charset="2"/>
              </a:rPr>
              <a:t>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 = {t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1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, t</a:t>
            </a:r>
            <a:r>
              <a:rPr lang="en-CA" sz="2400" baseline="-25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CA" sz="2400" dirty="0" smtClean="0">
                <a:solidFill>
                  <a:srgbClr val="000000"/>
                </a:solidFill>
                <a:latin typeface="+mj-lt"/>
              </a:rPr>
              <a:t>}</a:t>
            </a:r>
          </a:p>
          <a:p>
            <a:endParaRPr lang="en-US" sz="2000" dirty="0">
              <a:latin typeface="+mj-lt"/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366760" y="3783507"/>
            <a:ext cx="1587" cy="839787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26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54</TotalTime>
  <Words>881</Words>
  <Application>Microsoft Office PowerPoint</Application>
  <PresentationFormat>On-screen Show (4:3)</PresentationFormat>
  <Paragraphs>106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 Unicode MS</vt:lpstr>
      <vt:lpstr>MS PGothic</vt:lpstr>
      <vt:lpstr>Arial</vt:lpstr>
      <vt:lpstr>Courier New</vt:lpstr>
      <vt:lpstr>DejaVu Sans</vt:lpstr>
      <vt:lpstr>Symbol</vt:lpstr>
      <vt:lpstr>Times New Roman</vt:lpstr>
      <vt:lpstr>Tw Cen MT</vt:lpstr>
      <vt:lpstr>Wingdings</vt:lpstr>
      <vt:lpstr>Wingdings 2</vt:lpstr>
      <vt:lpstr>Median</vt:lpstr>
      <vt:lpstr>Petri nETS</vt:lpstr>
      <vt:lpstr>Learning Objectives</vt:lpstr>
      <vt:lpstr>PowerPoint Presentation</vt:lpstr>
      <vt:lpstr>Petri Nets</vt:lpstr>
      <vt:lpstr>Applications for Workflow Management</vt:lpstr>
      <vt:lpstr>Petri Nets: Definitions</vt:lpstr>
      <vt:lpstr>Petri Nets: Graphical Symbols</vt:lpstr>
      <vt:lpstr>Petri Nets: Definitions</vt:lpstr>
      <vt:lpstr>Petri Net: Example</vt:lpstr>
      <vt:lpstr>Petri Nets: Example</vt:lpstr>
      <vt:lpstr>Markings</vt:lpstr>
      <vt:lpstr>Markings</vt:lpstr>
      <vt:lpstr>Enabled Transitions</vt:lpstr>
      <vt:lpstr>Firing a Transition: Example</vt:lpstr>
      <vt:lpstr>Firing Transitions: Further Examples</vt:lpstr>
      <vt:lpstr>Behaviour</vt:lpstr>
      <vt:lpstr>Trace</vt:lpstr>
      <vt:lpstr>Behaviour</vt:lpstr>
      <vt:lpstr>Example Petri Net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Petri nETS</dc:title>
  <dc:creator>Katherine Alexander</dc:creator>
  <cp:lastModifiedBy>Joerg Evermann</cp:lastModifiedBy>
  <cp:revision>23</cp:revision>
  <dcterms:created xsi:type="dcterms:W3CDTF">2014-01-04T01:12:32Z</dcterms:created>
  <dcterms:modified xsi:type="dcterms:W3CDTF">2014-02-27T01:33:28Z</dcterms:modified>
</cp:coreProperties>
</file>